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31"/>
  </p:notesMasterIdLst>
  <p:sldIdLst>
    <p:sldId id="282" r:id="rId3"/>
    <p:sldId id="284" r:id="rId4"/>
    <p:sldId id="310" r:id="rId5"/>
    <p:sldId id="264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11" r:id="rId16"/>
    <p:sldId id="281" r:id="rId17"/>
    <p:sldId id="303" r:id="rId18"/>
    <p:sldId id="304" r:id="rId19"/>
    <p:sldId id="305" r:id="rId20"/>
    <p:sldId id="306" r:id="rId21"/>
    <p:sldId id="307" r:id="rId22"/>
    <p:sldId id="308" r:id="rId23"/>
    <p:sldId id="285" r:id="rId24"/>
    <p:sldId id="299" r:id="rId25"/>
    <p:sldId id="300" r:id="rId26"/>
    <p:sldId id="301" r:id="rId27"/>
    <p:sldId id="321" r:id="rId28"/>
    <p:sldId id="302" r:id="rId29"/>
    <p:sldId id="323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6196" autoAdjust="0"/>
  </p:normalViewPr>
  <p:slideViewPr>
    <p:cSldViewPr>
      <p:cViewPr varScale="1">
        <p:scale>
          <a:sx n="115" d="100"/>
          <a:sy n="115" d="100"/>
        </p:scale>
        <p:origin x="4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2019-07-16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875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/>
          <p:cNvSpPr txBox="1">
            <a:spLocks/>
          </p:cNvSpPr>
          <p:nvPr/>
        </p:nvSpPr>
        <p:spPr>
          <a:xfrm>
            <a:off x="395536" y="267494"/>
            <a:ext cx="3312368" cy="110998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chemeClr val="accent3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ESP8266</a:t>
            </a:r>
            <a:r>
              <a:rPr lang="ko-KR" altLang="en-US" sz="3200" b="1" dirty="0">
                <a:solidFill>
                  <a:schemeClr val="accent3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accent3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WiFi</a:t>
            </a:r>
            <a:r>
              <a:rPr lang="en-US" altLang="ko-KR" sz="3200" b="1" dirty="0">
                <a:solidFill>
                  <a:schemeClr val="accent3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Module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51622" y="681101"/>
            <a:ext cx="2915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본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연구에 사용된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ESP-12E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모듈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2200" y="1377479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전파 특성이나 플래시 메모리 등 성능이 향상되었음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GPIO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를 넉넉히 제공함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pic>
        <p:nvPicPr>
          <p:cNvPr id="2049" name="_x275061912" descr="EMB000037d4320b">
            <a:extLst>
              <a:ext uri="{FF2B5EF4-FFF2-40B4-BE49-F238E27FC236}">
                <a16:creationId xmlns:a16="http://schemas.microsoft.com/office/drawing/2014/main" id="{7AD001D1-DE2F-4C0B-A4CE-4A9B3344F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01916"/>
            <a:ext cx="3100963" cy="20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2AD7F27-DBE3-4F18-B294-43777791F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36790"/>
              </p:ext>
            </p:extLst>
          </p:nvPr>
        </p:nvGraphicFramePr>
        <p:xfrm>
          <a:off x="3707904" y="483518"/>
          <a:ext cx="2304256" cy="4480919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413019139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212801916"/>
                    </a:ext>
                  </a:extLst>
                </a:gridCol>
              </a:tblGrid>
              <a:tr h="2920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Voltage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3.3V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928996"/>
                  </a:ext>
                </a:extLst>
              </a:tr>
              <a:tr h="575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Current consumption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10</a:t>
                      </a:r>
                      <a:r>
                        <a:rPr lang="el-GR" sz="9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μ</a:t>
                      </a: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A-170mA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618853"/>
                  </a:ext>
                </a:extLst>
              </a:tr>
              <a:tr h="575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Flash memory attachable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16MB max(512K normal)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340557"/>
                  </a:ext>
                </a:extLst>
              </a:tr>
              <a:tr h="4140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Processor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Tensilica L106 32 bit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13701"/>
                  </a:ext>
                </a:extLst>
              </a:tr>
              <a:tr h="2920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Processor speed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80-160MHz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907629"/>
                  </a:ext>
                </a:extLst>
              </a:tr>
              <a:tr h="2920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RAM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32K + 80K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305862"/>
                  </a:ext>
                </a:extLst>
              </a:tr>
              <a:tr h="2920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GPIOs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17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18046"/>
                  </a:ext>
                </a:extLst>
              </a:tr>
              <a:tr h="575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ADC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1 input with 1024 step resolution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030191"/>
                  </a:ext>
                </a:extLst>
              </a:tr>
              <a:tr h="2920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802.11 support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b/g/n/d/e/i/k/r</a:t>
                      </a:r>
                      <a:endParaRPr lang="pt-BR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489667"/>
                  </a:ext>
                </a:extLst>
              </a:tr>
              <a:tr h="859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Maximum concurrent connections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휴먼명조"/>
                        </a:rPr>
                        <a:t>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56722" marR="56722" marT="15682" marB="156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167929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5450B126-BE07-47C6-8D16-327A247F3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2527365"/>
            <a:ext cx="10315794" cy="47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69315480" descr="EMB000037d43210">
            <a:extLst>
              <a:ext uri="{FF2B5EF4-FFF2-40B4-BE49-F238E27FC236}">
                <a16:creationId xmlns:a16="http://schemas.microsoft.com/office/drawing/2014/main" id="{EE27B637-BB5C-4493-B160-201061B5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765320"/>
            <a:ext cx="2088232" cy="20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AF0B1-9018-4DE1-B240-BBDC1EA060AE}"/>
              </a:ext>
            </a:extLst>
          </p:cNvPr>
          <p:cNvSpPr txBox="1"/>
          <p:nvPr/>
        </p:nvSpPr>
        <p:spPr>
          <a:xfrm>
            <a:off x="444993" y="1491630"/>
            <a:ext cx="3000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값싼 가격에 구매할 수 있음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SDK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를 제작사에서 오픈소스로 제공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3.3V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동작 전원이 필요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Flash Memory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를 가변적으로 붙여줄 수 있다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7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Making p</a:t>
            </a:r>
            <a:r>
              <a:rPr lang="en-US" altLang="ko-KR" dirty="0" smtClean="0"/>
              <a:t>rocess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we </a:t>
            </a:r>
            <a:r>
              <a:rPr lang="en-US" altLang="ko-KR" dirty="0" smtClean="0"/>
              <a:t>made </a:t>
            </a:r>
            <a:r>
              <a:rPr lang="en-US" altLang="ko-KR" dirty="0" smtClean="0"/>
              <a:t>system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75656" y="1295872"/>
            <a:ext cx="2473754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(1) 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회로도 설계 과정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pic>
        <p:nvPicPr>
          <p:cNvPr id="5121" name="_x70255240" descr="EMB00003a5455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27008" r="55521" b="16321"/>
          <a:stretch>
            <a:fillRect/>
          </a:stretch>
        </p:blipFill>
        <p:spPr bwMode="auto">
          <a:xfrm>
            <a:off x="1493137" y="2105825"/>
            <a:ext cx="3510044" cy="21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20072" y="1314127"/>
            <a:ext cx="2611612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(2) SDS011 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모듈 세팅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pic>
        <p:nvPicPr>
          <p:cNvPr id="5123" name="_x70255240" descr="EMB00003a5455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02" y="2115747"/>
            <a:ext cx="3580986" cy="225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3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Making p</a:t>
            </a:r>
            <a:r>
              <a:rPr lang="en-US" altLang="ko-KR" dirty="0" smtClean="0"/>
              <a:t>rocess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we </a:t>
            </a:r>
            <a:r>
              <a:rPr lang="en-US" altLang="ko-KR" dirty="0" smtClean="0"/>
              <a:t>made </a:t>
            </a:r>
            <a:r>
              <a:rPr lang="en-US" altLang="ko-KR" dirty="0" smtClean="0"/>
              <a:t>system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403648" y="1273432"/>
            <a:ext cx="17812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 smtClean="0">
                <a:solidFill>
                  <a:schemeClr val="bg1"/>
                </a:solidFill>
                <a:latin typeface="한양신명조"/>
                <a:ea typeface="한양신명조"/>
              </a:rPr>
              <a:t>(3) 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납땜 과정 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pic>
        <p:nvPicPr>
          <p:cNvPr id="10241" name="_x211983072" descr="EMB00003a5455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35" y="2093292"/>
            <a:ext cx="3456384" cy="26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214995056" descr="EMB00003a5455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36" y="2093292"/>
            <a:ext cx="3528392" cy="251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4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Making p</a:t>
            </a:r>
            <a:r>
              <a:rPr lang="en-US" altLang="ko-KR" dirty="0" smtClean="0"/>
              <a:t>rocess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we </a:t>
            </a:r>
            <a:r>
              <a:rPr lang="en-US" altLang="ko-KR" dirty="0" smtClean="0"/>
              <a:t>made </a:t>
            </a:r>
            <a:r>
              <a:rPr lang="en-US" altLang="ko-KR" dirty="0" smtClean="0"/>
              <a:t>system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403649" y="1270796"/>
            <a:ext cx="2242922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(4) 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기본 부품 고정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pic>
        <p:nvPicPr>
          <p:cNvPr id="11265" name="_x213419576" descr="EMB00003a54558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77778" y="1770979"/>
            <a:ext cx="2724151" cy="32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90846" y="1275606"/>
            <a:ext cx="3929281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(5) 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회로 연결 및 </a:t>
            </a: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SDS011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과의 접합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13417576" descr="EMB00003a54558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93412" y="1733239"/>
            <a:ext cx="2724150" cy="339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5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Making p</a:t>
            </a:r>
            <a:r>
              <a:rPr lang="en-US" altLang="ko-KR" dirty="0" smtClean="0"/>
              <a:t>rocess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we </a:t>
            </a:r>
            <a:r>
              <a:rPr lang="en-US" altLang="ko-KR" dirty="0" smtClean="0"/>
              <a:t>made </a:t>
            </a:r>
            <a:r>
              <a:rPr lang="en-US" altLang="ko-KR" dirty="0" smtClean="0"/>
              <a:t>system</a:t>
            </a:r>
            <a:endParaRPr lang="en-US" altLang="ko-KR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1275605"/>
            <a:ext cx="2606804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(6) USB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단자와의 연결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pic>
        <p:nvPicPr>
          <p:cNvPr id="12289" name="_x389987080" descr="EMB00003a5455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37666"/>
            <a:ext cx="3384376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92080" y="1275604"/>
            <a:ext cx="2161169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chemeClr val="bg1"/>
                </a:solidFill>
                <a:latin typeface="한양신명조"/>
                <a:ea typeface="한양신명조"/>
              </a:rPr>
              <a:t>(7) </a:t>
            </a:r>
            <a:r>
              <a:rPr lang="ko-KR" altLang="en-US" b="1" kern="0" dirty="0">
                <a:solidFill>
                  <a:schemeClr val="bg1"/>
                </a:solidFill>
                <a:latin typeface="한양신명조"/>
                <a:ea typeface="한양신명조"/>
              </a:rPr>
              <a:t>메인보드 제작</a:t>
            </a:r>
            <a:endParaRPr lang="ko-KR" altLang="en-US" b="1" kern="0" dirty="0">
              <a:solidFill>
                <a:schemeClr val="bg1"/>
              </a:solidFill>
              <a:latin typeface="한양신명조"/>
            </a:endParaRPr>
          </a:p>
        </p:txBody>
      </p:sp>
      <p:pic>
        <p:nvPicPr>
          <p:cNvPr id="12291" name="_x215860480" descr="EMB00003a5455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b="13919"/>
          <a:stretch>
            <a:fillRect/>
          </a:stretch>
        </p:blipFill>
        <p:spPr bwMode="auto">
          <a:xfrm rot="10800000">
            <a:off x="5364087" y="2038702"/>
            <a:ext cx="3456383" cy="253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20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74996B-7DC6-4A29-91E1-56EF02A8B96A}"/>
              </a:ext>
            </a:extLst>
          </p:cNvPr>
          <p:cNvSpPr/>
          <p:nvPr/>
        </p:nvSpPr>
        <p:spPr>
          <a:xfrm>
            <a:off x="5220072" y="3435846"/>
            <a:ext cx="56166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About Our Chatbot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6CD067-9078-43A0-A0D4-F70F652ED8D9}"/>
              </a:ext>
            </a:extLst>
          </p:cNvPr>
          <p:cNvCxnSpPr>
            <a:cxnSpLocks/>
          </p:cNvCxnSpPr>
          <p:nvPr/>
        </p:nvCxnSpPr>
        <p:spPr>
          <a:xfrm flipV="1">
            <a:off x="5436096" y="3963828"/>
            <a:ext cx="2664296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0EB280-2F04-4CA0-802E-BDAE172327C9}"/>
              </a:ext>
            </a:extLst>
          </p:cNvPr>
          <p:cNvSpPr/>
          <p:nvPr/>
        </p:nvSpPr>
        <p:spPr>
          <a:xfrm>
            <a:off x="5148064" y="3983371"/>
            <a:ext cx="3528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sz="1000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- Messenger</a:t>
            </a:r>
            <a:r>
              <a:rPr lang="ko-KR" altLang="en-US" sz="1000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en-US" altLang="ko-KR" sz="1000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Chatbot Using </a:t>
            </a:r>
            <a:r>
              <a:rPr lang="en-US" altLang="ko-KR" sz="1000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Bothub</a:t>
            </a:r>
            <a:r>
              <a:rPr lang="en-US" altLang="ko-KR" sz="1000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-</a:t>
            </a:r>
          </a:p>
        </p:txBody>
      </p:sp>
      <p:pic>
        <p:nvPicPr>
          <p:cNvPr id="8194" name="Picture 2" descr="messenger에 대한 이미지 검색결과">
            <a:extLst>
              <a:ext uri="{FF2B5EF4-FFF2-40B4-BE49-F238E27FC236}">
                <a16:creationId xmlns:a16="http://schemas.microsoft.com/office/drawing/2014/main" id="{661A84E0-A29F-4E8E-A11E-9745C51E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8222" l="2667" r="97778">
                        <a14:foregroundMark x1="8444" y1="37333" x2="8444" y2="37333"/>
                        <a14:foregroundMark x1="2667" y1="42222" x2="2667" y2="42222"/>
                        <a14:foregroundMark x1="47556" y1="1333" x2="47556" y2="1333"/>
                        <a14:foregroundMark x1="98222" y1="40444" x2="98222" y2="40444"/>
                        <a14:foregroundMark x1="54222" y1="92000" x2="54222" y2="92000"/>
                        <a14:foregroundMark x1="25333" y1="93778" x2="25333" y2="93778"/>
                        <a14:foregroundMark x1="20444" y1="98222" x2="20444" y2="98222"/>
                        <a14:foregroundMark x1="50667" y1="47556" x2="50667" y2="47556"/>
                        <a14:foregroundMark x1="41333" y1="48000" x2="41333" y2="48000"/>
                        <a14:foregroundMark x1="40889" y1="47556" x2="28444" y2="52889"/>
                        <a14:foregroundMark x1="42222" y1="39556" x2="63111" y2="48444"/>
                        <a14:foregroundMark x1="53778" y1="55111" x2="82667" y2="33333"/>
                        <a14:foregroundMark x1="55556" y1="66667" x2="55556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987574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66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0F5127-FBF6-48E8-B581-C5CCBAA337C9}"/>
              </a:ext>
            </a:extLst>
          </p:cNvPr>
          <p:cNvSpPr/>
          <p:nvPr/>
        </p:nvSpPr>
        <p:spPr>
          <a:xfrm>
            <a:off x="205309" y="589565"/>
            <a:ext cx="4572000" cy="35663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accent2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_message = Message(event).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set_text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무슨 말인지 이해할 수 없습니다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알고 싶은 내용을 골라주세요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')\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add_quick_reply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")\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add_quick_reply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미세먼지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")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self.send_message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(_message)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7004891" y="1275606"/>
            <a:ext cx="19595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  <a:endParaRPr lang="en-US" altLang="ko-KR" kern="0" dirty="0">
              <a:solidFill>
                <a:srgbClr val="92D050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자연어가 입력되었을 때 인식가능한 명령어를 버튼으로 띄워 제공한다</a:t>
            </a:r>
            <a:endParaRPr lang="en-US" altLang="ko-KR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4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7004891" y="1275606"/>
            <a:ext cx="1959597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  <a:endParaRPr lang="en-US" altLang="ko-KR" kern="0" dirty="0">
              <a:solidFill>
                <a:srgbClr val="92D050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날씨를 알고 싶은 지역을 고르도록 버튼을 띄워주는 함수</a:t>
            </a:r>
            <a:endParaRPr lang="en-US" altLang="ko-KR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3B6B81-7B91-4912-A060-10D90A697022}"/>
              </a:ext>
            </a:extLst>
          </p:cNvPr>
          <p:cNvSpPr/>
          <p:nvPr/>
        </p:nvSpPr>
        <p:spPr>
          <a:xfrm>
            <a:off x="179512" y="618887"/>
            <a:ext cx="4572000" cy="40095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start_weather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self,event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):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message_ = Message(event).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set_text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중 알고 싶은 지역의 날씨를 골라주세요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')\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add_quick_reply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ko-KR" altLang="en-US" kern="0" dirty="0" err="1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모현면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')\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add_quick_reply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서울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')\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add_quick_reply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부산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self.send_message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(message_)</a:t>
            </a:r>
          </a:p>
        </p:txBody>
      </p:sp>
    </p:spTree>
    <p:extLst>
      <p:ext uri="{BB962C8B-B14F-4D97-AF65-F5344CB8AC3E}">
        <p14:creationId xmlns:p14="http://schemas.microsoft.com/office/powerpoint/2010/main" val="307033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7004891" y="1275606"/>
            <a:ext cx="19595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</a:p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네이버 사이트의 날씨 정보의 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html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의 기온과 강수확률을 </a:t>
            </a:r>
            <a:r>
              <a:rPr lang="ko-KR" altLang="en-US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크롤링</a:t>
            </a:r>
            <a:endParaRPr lang="en-US" altLang="ko-KR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A17816-4BDD-406E-97D8-6269C2616576}"/>
              </a:ext>
            </a:extLst>
          </p:cNvPr>
          <p:cNvSpPr/>
          <p:nvPr/>
        </p:nvSpPr>
        <p:spPr>
          <a:xfrm>
            <a:off x="323528" y="411510"/>
            <a:ext cx="6374155" cy="4472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url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'https://search.naver.com/</a:t>
            </a: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search.naver?sm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top_hty&amp;fbm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=1&amp;ie=utf8&amp;query=%EB%AA%A8%ED%98%84%EB%A9%B4+%EB%82%A0%EC%94%A8'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res=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req.urlopen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url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soup =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BeautifulSoup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(res, 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  <a:r>
              <a:rPr lang="en-US" altLang="ko-KR" kern="0" dirty="0" err="1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html.parser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’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kern="0" dirty="0">
              <a:solidFill>
                <a:srgbClr val="FFC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soup.find_all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',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attrs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endParaRPr lang="en-US" altLang="ko-KR" kern="0" dirty="0">
              <a:solidFill>
                <a:srgbClr val="FFC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"class":"</a:t>
            </a:r>
            <a:r>
              <a:rPr lang="en-US" altLang="ko-KR" kern="0" dirty="0" err="1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todaytemp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“})//</a:t>
            </a:r>
            <a:r>
              <a:rPr lang="ko-KR" altLang="en-US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온도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Prob_Rain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soup.find_all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('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',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attrs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{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kern="0" dirty="0" err="1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class":"num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“})//</a:t>
            </a:r>
            <a:r>
              <a:rPr lang="ko-KR" altLang="en-US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강수확률</a:t>
            </a:r>
          </a:p>
        </p:txBody>
      </p:sp>
    </p:spTree>
    <p:extLst>
      <p:ext uri="{BB962C8B-B14F-4D97-AF65-F5344CB8AC3E}">
        <p14:creationId xmlns:p14="http://schemas.microsoft.com/office/powerpoint/2010/main" val="7194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5" y="0"/>
            <a:ext cx="9144000" cy="514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6876256" y="911412"/>
            <a:ext cx="2295718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  <a:endParaRPr lang="en-US" altLang="ko-KR" kern="0" dirty="0">
              <a:solidFill>
                <a:srgbClr val="92D050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메시지가 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“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”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라면 ＂날씨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” 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앞에 있는 지역을 포함한 </a:t>
            </a:r>
            <a:r>
              <a:rPr lang="en-US" altLang="ko-KR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url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에서 날씨와 강수확률을 크롤링해서 출력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7881B1-E411-4159-A6D0-47D1A75BC423}"/>
              </a:ext>
            </a:extLst>
          </p:cNvPr>
          <p:cNvSpPr/>
          <p:nvPr/>
        </p:nvSpPr>
        <p:spPr>
          <a:xfrm>
            <a:off x="251520" y="788569"/>
            <a:ext cx="5328592" cy="3566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elif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"+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날씨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message: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url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'https://search.naver.com/</a:t>
            </a: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search.naver?sm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top_hty&amp;fbm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=1&amp;ie=utf8&amp;query='+message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self.send_message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</a:t>
            </a:r>
            <a:r>
              <a:rPr lang="ko-KR" altLang="en-US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"+message[:-3]+"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날씨는 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"+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[0].text+"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℃ 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")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self.send_message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강수확률은 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"+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Prob_Rain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[8].text+"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%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.")</a:t>
            </a:r>
            <a:endParaRPr lang="ko-KR" altLang="en-US" kern="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6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6804248" y="1445288"/>
            <a:ext cx="2446317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</a:p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Thingspeak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의 </a:t>
            </a:r>
            <a:r>
              <a:rPr lang="en-US" altLang="ko-KR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api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에 요청을 하여 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json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파일로 </a:t>
            </a:r>
            <a:r>
              <a:rPr lang="ko-KR" altLang="en-US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받아오기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위한 변수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536816-E8EF-4FD7-B0C3-AA41F27CF695}"/>
              </a:ext>
            </a:extLst>
          </p:cNvPr>
          <p:cNvSpPr/>
          <p:nvPr/>
        </p:nvSpPr>
        <p:spPr>
          <a:xfrm>
            <a:off x="251520" y="1131590"/>
            <a:ext cx="4572000" cy="2258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 =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requests.Session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DatafromThingspeak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session.get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'https://api.thingspeak.com/channels/784306/</a:t>
            </a: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feeds.json?api_key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=3T0JTKQP0XGDMS88&amp;results=2’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kern="0" dirty="0">
              <a:solidFill>
                <a:schemeClr val="accent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33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latin typeface="a장미다방" panose="02020600000000000000" pitchFamily="18" charset="-127"/>
                <a:ea typeface="a장미다방" panose="02020600000000000000" pitchFamily="18" charset="-127"/>
              </a:rPr>
              <a:t>Thingspeak</a:t>
            </a:r>
            <a:r>
              <a:rPr lang="en-US" altLang="ko-KR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endParaRPr lang="ko-KR" altLang="en-US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57696"/>
            <a:ext cx="9144000" cy="288032"/>
          </a:xfrm>
        </p:spPr>
        <p:txBody>
          <a:bodyPr/>
          <a:lstStyle/>
          <a:p>
            <a:pPr lvl="0"/>
            <a:r>
              <a:rPr lang="en-US" altLang="ko-KR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IoT</a:t>
            </a:r>
            <a:r>
              <a:rPr lang="ko-KR" altLang="en-US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 구현을 위한 어플리케이션과 </a:t>
            </a:r>
            <a:r>
              <a:rPr lang="en-US" altLang="ko-KR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API</a:t>
            </a:r>
            <a:r>
              <a:rPr lang="ko-KR" altLang="en-US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를 제공하는 오픈소스</a:t>
            </a:r>
            <a:endParaRPr lang="en-US" altLang="ko-KR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4007" y="1657764"/>
            <a:ext cx="394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자신만 사용하는 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Private 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채널과 모든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사람들이 볼 수 있는 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Public 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채널이 있음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865" y="2417861"/>
            <a:ext cx="394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한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채널에는 최대 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8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개의 필드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59127" y="2890710"/>
            <a:ext cx="394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PM2.5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PM10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의 수치를 기록하는 두 개의 필드 사용</a:t>
            </a:r>
          </a:p>
        </p:txBody>
      </p:sp>
      <p:pic>
        <p:nvPicPr>
          <p:cNvPr id="3073" name="_x275033192" descr="EMB000037d43213">
            <a:extLst>
              <a:ext uri="{FF2B5EF4-FFF2-40B4-BE49-F238E27FC236}">
                <a16:creationId xmlns:a16="http://schemas.microsoft.com/office/drawing/2014/main" id="{189B3F14-20BD-4828-B4F9-7A5EB705E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t="-2197" r="8392"/>
          <a:stretch/>
        </p:blipFill>
        <p:spPr bwMode="auto">
          <a:xfrm>
            <a:off x="755576" y="1370632"/>
            <a:ext cx="3427798" cy="246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1B8701-9D9F-4918-AB93-C9EF9DB7ACA0}"/>
              </a:ext>
            </a:extLst>
          </p:cNvPr>
          <p:cNvSpPr txBox="1"/>
          <p:nvPr/>
        </p:nvSpPr>
        <p:spPr>
          <a:xfrm>
            <a:off x="4659128" y="3579002"/>
            <a:ext cx="394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입력되는 정보는 각각의 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Field Chart</a:t>
            </a:r>
            <a:r>
              <a:rPr lang="ko-KR" altLang="en-US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에서 도표로 나타남</a:t>
            </a:r>
            <a:r>
              <a:rPr lang="en-US" altLang="ko-KR" sz="14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B7BC3BD-B4C3-4615-A870-02B2281EC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7361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91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6804248" y="1445288"/>
            <a:ext cx="2446317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</a:p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메시지가 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“</a:t>
            </a:r>
            <a:r>
              <a:rPr lang="ko-KR" altLang="en-US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미세먼지＂면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en-US" altLang="ko-KR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Thingspeak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의 </a:t>
            </a:r>
            <a:r>
              <a:rPr lang="en-US" altLang="ko-KR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api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에서 데이터를 받아온다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25EA-F219-4A21-AE88-48C5E445092C}"/>
              </a:ext>
            </a:extLst>
          </p:cNvPr>
          <p:cNvSpPr/>
          <p:nvPr/>
        </p:nvSpPr>
        <p:spPr>
          <a:xfrm>
            <a:off x="323528" y="537184"/>
            <a:ext cx="4572000" cy="40312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elif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message == 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미세먼지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":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 = requests.</a:t>
            </a:r>
            <a:r>
              <a:rPr lang="ko-KR" altLang="en-US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있는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Session()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DatafromThingspeak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session.get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(‘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https://api.thingspeak.com/channels/784306/</a:t>
            </a:r>
            <a:r>
              <a:rPr lang="en-US" altLang="ko-KR" kern="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feeds.json?api_key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=3T0JTKQP0XGDMS88&amp;results=2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')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</a:t>
            </a: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DatafromThingspeak.json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()["</a:t>
            </a:r>
            <a:r>
              <a:rPr lang="en-US" altLang="ko-KR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channel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"]:</a:t>
            </a:r>
          </a:p>
          <a:p>
            <a:pPr marL="241300" fontAlgn="base" latinLnBrk="0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self.send_message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417819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0B64A-DA6A-4CEE-BAC9-B892AF5A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14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FAC0F6-6878-4237-8DDC-7CFA4D32DA83}"/>
              </a:ext>
            </a:extLst>
          </p:cNvPr>
          <p:cNvSpPr/>
          <p:nvPr/>
        </p:nvSpPr>
        <p:spPr>
          <a:xfrm>
            <a:off x="6804248" y="1445288"/>
            <a:ext cx="2446317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rgbClr val="92D050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코드 설명</a:t>
            </a:r>
          </a:p>
          <a:p>
            <a:pPr marL="228600" fontAlgn="base" latinLnBrk="0">
              <a:lnSpc>
                <a:spcPct val="160000"/>
              </a:lnSpc>
            </a:pP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메시지가 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“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”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면 위에서 정의한 </a:t>
            </a:r>
            <a:r>
              <a:rPr lang="en-US" altLang="ko-KR" kern="0" dirty="0" err="1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start_Weather</a:t>
            </a:r>
            <a:r>
              <a:rPr lang="ko-KR" altLang="en-US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을 실행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1A297B-8620-49E6-B444-38332C3E227D}"/>
              </a:ext>
            </a:extLst>
          </p:cNvPr>
          <p:cNvSpPr/>
          <p:nvPr/>
        </p:nvSpPr>
        <p:spPr>
          <a:xfrm>
            <a:off x="251520" y="1275606"/>
            <a:ext cx="4572000" cy="9288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413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message == "</a:t>
            </a:r>
            <a:r>
              <a:rPr lang="ko-KR" altLang="en-US" kern="0" dirty="0">
                <a:solidFill>
                  <a:srgbClr val="FFC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날씨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":</a:t>
            </a:r>
          </a:p>
          <a:p>
            <a:pPr marL="241300" algn="just" fontAlgn="base">
              <a:lnSpc>
                <a:spcPct val="160000"/>
              </a:lnSpc>
            </a:pPr>
            <a:r>
              <a:rPr lang="en-US" altLang="ko-KR" kern="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self.start_weather</a:t>
            </a:r>
            <a:r>
              <a:rPr lang="en-US" altLang="ko-KR" kern="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(event)</a:t>
            </a:r>
          </a:p>
        </p:txBody>
      </p:sp>
    </p:spTree>
    <p:extLst>
      <p:ext uri="{BB962C8B-B14F-4D97-AF65-F5344CB8AC3E}">
        <p14:creationId xmlns:p14="http://schemas.microsoft.com/office/powerpoint/2010/main" val="51969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A20F5-22B7-4DB9-B716-4C7F57B5BE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Rectangle 4"/>
          <p:cNvSpPr/>
          <p:nvPr/>
        </p:nvSpPr>
        <p:spPr>
          <a:xfrm>
            <a:off x="2841072" y="0"/>
            <a:ext cx="2843808" cy="51435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23528" y="1311610"/>
            <a:ext cx="2232248" cy="126014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작동 방식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(1)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249974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이해할 수 없는 명령에는 두 가지 가능한 명령의 선택지를 제공한다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2898" y="1131590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2898" y="2562168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2898" y="3992746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4117605" y="750299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4111392" y="2204467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4" name="Rectangle 16"/>
          <p:cNvSpPr/>
          <p:nvPr/>
        </p:nvSpPr>
        <p:spPr>
          <a:xfrm rot="2700000">
            <a:off x="4161510" y="351805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C40E21-68B1-445B-BF85-948FED5F0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1" y="-457201"/>
            <a:ext cx="19084089" cy="4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DB9611-33D2-49BD-B22F-638354B0D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238" y="-450448"/>
            <a:ext cx="16425924" cy="88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05A53387-EB7A-427C-A914-A5FC0C2AF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1576" y="-450574"/>
            <a:ext cx="17527769" cy="94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3" name="_x269323112" descr="EMB000037d43246">
            <a:extLst>
              <a:ext uri="{FF2B5EF4-FFF2-40B4-BE49-F238E27FC236}">
                <a16:creationId xmlns:a16="http://schemas.microsoft.com/office/drawing/2014/main" id="{D8B6DE43-8A57-4108-A9F9-F8011E67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77" y="6627"/>
            <a:ext cx="5297197" cy="51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A20F5-22B7-4DB9-B716-4C7F57B5BE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Rectangle 4"/>
          <p:cNvSpPr/>
          <p:nvPr/>
        </p:nvSpPr>
        <p:spPr>
          <a:xfrm>
            <a:off x="2841072" y="0"/>
            <a:ext cx="2843808" cy="51435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23528" y="1311610"/>
            <a:ext cx="2232248" cy="126014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작동 방식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(2)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2571750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날씨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‘ 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명령이 들어온 경우 다음과 같은 선택지를 제공한다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2898" y="1131590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2898" y="2562168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2898" y="3992746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4117605" y="750299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4111392" y="2204467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4" name="Rectangle 16"/>
          <p:cNvSpPr/>
          <p:nvPr/>
        </p:nvSpPr>
        <p:spPr>
          <a:xfrm rot="2700000">
            <a:off x="4161510" y="351805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C40E21-68B1-445B-BF85-948FED5F0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1" y="-457201"/>
            <a:ext cx="19084089" cy="4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41DD48-349C-4195-9343-B1925127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798" y="-457200"/>
            <a:ext cx="15777929" cy="88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69321888" descr="EMB000037d4323d">
            <a:extLst>
              <a:ext uri="{FF2B5EF4-FFF2-40B4-BE49-F238E27FC236}">
                <a16:creationId xmlns:a16="http://schemas.microsoft.com/office/drawing/2014/main" id="{7CAF6AE8-DCEE-4B50-9DAA-77D1F415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-16853"/>
            <a:ext cx="5152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9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A20F5-22B7-4DB9-B716-4C7F57B5BE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Rectangle 4"/>
          <p:cNvSpPr/>
          <p:nvPr/>
        </p:nvSpPr>
        <p:spPr>
          <a:xfrm>
            <a:off x="2841072" y="0"/>
            <a:ext cx="2843808" cy="51435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23528" y="1311610"/>
            <a:ext cx="2232248" cy="126014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작동 방식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(3)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2571750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특정지역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+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날씨의 명령을 받으면 현재 지역의 날씨를 크롤링해서 출력한다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2898" y="1131590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2898" y="2562168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2898" y="3992746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4117605" y="750299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4111392" y="2204467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4" name="Rectangle 16"/>
          <p:cNvSpPr/>
          <p:nvPr/>
        </p:nvSpPr>
        <p:spPr>
          <a:xfrm rot="2700000">
            <a:off x="4161510" y="351805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C40E21-68B1-445B-BF85-948FED5F0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1" y="-457201"/>
            <a:ext cx="19084089" cy="4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41DD48-349C-4195-9343-B1925127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798" y="-457200"/>
            <a:ext cx="15777929" cy="88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2F7BA9-3780-4CB1-9EAA-02B2C25D2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512" y="-457201"/>
            <a:ext cx="16790057" cy="89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69325704" descr="EMB000037d43243">
            <a:extLst>
              <a:ext uri="{FF2B5EF4-FFF2-40B4-BE49-F238E27FC236}">
                <a16:creationId xmlns:a16="http://schemas.microsoft.com/office/drawing/2014/main" id="{F8AF76D8-0292-4FD0-ACA9-9897319D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13" y="0"/>
            <a:ext cx="51746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A20F5-22B7-4DB9-B716-4C7F57B5BE9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Rectangle 4"/>
          <p:cNvSpPr/>
          <p:nvPr/>
        </p:nvSpPr>
        <p:spPr>
          <a:xfrm>
            <a:off x="2841072" y="0"/>
            <a:ext cx="2843808" cy="51435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23528" y="1311610"/>
            <a:ext cx="2232248" cy="126014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작동 방식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(4)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 </a:t>
            </a:r>
            <a:endParaRPr lang="en-US" altLang="ko-KR" b="1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2571750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‘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미세먼지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’ 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명령을 받으면 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channel</a:t>
            </a:r>
            <a:r>
              <a:rPr lang="ko-KR" altLang="en-US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의 성분을 받아온다</a:t>
            </a:r>
            <a:r>
              <a:rPr lang="en-US" altLang="ko-KR" b="1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2898" y="1131590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2898" y="2562168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2898" y="3992746"/>
            <a:ext cx="155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4117605" y="750299"/>
            <a:ext cx="304811" cy="26304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3" name="Rectangle 16"/>
          <p:cNvSpPr/>
          <p:nvPr/>
        </p:nvSpPr>
        <p:spPr>
          <a:xfrm>
            <a:off x="4111392" y="2204467"/>
            <a:ext cx="317236" cy="20849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797B4F"/>
              </a:solidFill>
            </a:endParaRPr>
          </a:p>
        </p:txBody>
      </p:sp>
      <p:sp>
        <p:nvSpPr>
          <p:cNvPr id="14" name="Rectangle 16"/>
          <p:cNvSpPr/>
          <p:nvPr/>
        </p:nvSpPr>
        <p:spPr>
          <a:xfrm rot="2700000">
            <a:off x="4161510" y="3518058"/>
            <a:ext cx="217001" cy="3890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C40E21-68B1-445B-BF85-948FED5F0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1" y="-457201"/>
            <a:ext cx="19084089" cy="4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41DD48-349C-4195-9343-B1925127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798" y="-457200"/>
            <a:ext cx="15777929" cy="88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2F7BA9-3780-4CB1-9EAA-02B2C25D2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512" y="-457201"/>
            <a:ext cx="16790057" cy="89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69325704" descr="EMB000037d43243">
            <a:extLst>
              <a:ext uri="{FF2B5EF4-FFF2-40B4-BE49-F238E27FC236}">
                <a16:creationId xmlns:a16="http://schemas.microsoft.com/office/drawing/2014/main" id="{F8AF76D8-0292-4FD0-ACA9-9897319D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13" y="0"/>
            <a:ext cx="51746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43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74996B-7DC6-4A29-91E1-56EF02A8B96A}"/>
              </a:ext>
            </a:extLst>
          </p:cNvPr>
          <p:cNvSpPr/>
          <p:nvPr/>
        </p:nvSpPr>
        <p:spPr>
          <a:xfrm>
            <a:off x="5220072" y="3435846"/>
            <a:ext cx="56166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Conclusion</a:t>
            </a:r>
            <a:endParaRPr lang="en-US" altLang="ko-KR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6CD067-9078-43A0-A0D4-F70F652ED8D9}"/>
              </a:ext>
            </a:extLst>
          </p:cNvPr>
          <p:cNvCxnSpPr>
            <a:cxnSpLocks/>
          </p:cNvCxnSpPr>
          <p:nvPr/>
        </p:nvCxnSpPr>
        <p:spPr>
          <a:xfrm flipV="1">
            <a:off x="5436096" y="3963828"/>
            <a:ext cx="2664296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0EB280-2F04-4CA0-802E-BDAE172327C9}"/>
              </a:ext>
            </a:extLst>
          </p:cNvPr>
          <p:cNvSpPr/>
          <p:nvPr/>
        </p:nvSpPr>
        <p:spPr>
          <a:xfrm>
            <a:off x="5148064" y="3983371"/>
            <a:ext cx="3528392" cy="309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sz="1000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- </a:t>
            </a:r>
            <a:r>
              <a:rPr lang="en-US" altLang="ko-KR" sz="1000" kern="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Analyzing our failure-</a:t>
            </a:r>
            <a:endParaRPr lang="en-US" altLang="ko-KR" sz="1000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ECFC111-AE12-4F1A-A52B-4A85FA9EF01D}"/>
              </a:ext>
            </a:extLst>
          </p:cNvPr>
          <p:cNvSpPr/>
          <p:nvPr/>
        </p:nvSpPr>
        <p:spPr>
          <a:xfrm>
            <a:off x="1187624" y="1275606"/>
            <a:ext cx="3168352" cy="28803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392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3F2A809-2AE4-4434-B5CA-E26720FB1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43808" y="-8002"/>
            <a:ext cx="6300192" cy="5143500"/>
          </a:xfrm>
        </p:spPr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74996B-7DC6-4A29-91E1-56EF02A8B96A}"/>
              </a:ext>
            </a:extLst>
          </p:cNvPr>
          <p:cNvSpPr/>
          <p:nvPr/>
        </p:nvSpPr>
        <p:spPr>
          <a:xfrm>
            <a:off x="251520" y="2211710"/>
            <a:ext cx="23762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bg1"/>
                </a:solidFill>
                <a:ea typeface="a장미다방" panose="02020600000000000000" pitchFamily="18" charset="-127"/>
              </a:rPr>
              <a:t>Brief Conclusion</a:t>
            </a:r>
            <a:endParaRPr lang="en-US" altLang="ko-KR" kern="0" dirty="0">
              <a:solidFill>
                <a:schemeClr val="bg1"/>
              </a:solidFill>
              <a:ea typeface="a장미다방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43808" y="17390"/>
            <a:ext cx="6300192" cy="513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1923678"/>
            <a:ext cx="5544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제작한 </a:t>
            </a:r>
            <a:r>
              <a:rPr lang="ko-KR" altLang="en-US" dirty="0" err="1"/>
              <a:t>챗봇을</a:t>
            </a:r>
            <a:r>
              <a:rPr lang="ko-KR" altLang="en-US" dirty="0"/>
              <a:t> 통해 날씨정보를 네이버 날씨로부터 크롤링하여 사용자에게 전달하는 것까지는 성공하였으나</a:t>
            </a:r>
            <a:r>
              <a:rPr lang="en-US" altLang="ko-KR" dirty="0"/>
              <a:t>, ESP8266</a:t>
            </a:r>
            <a:r>
              <a:rPr lang="ko-KR" altLang="en-US" dirty="0"/>
              <a:t>에 코드를 업로드하는데 실패하여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/>
              <a:t>미세먼지 센서로부터 얻은 측정값을 </a:t>
            </a:r>
            <a:r>
              <a:rPr lang="en-US" altLang="ko-KR" dirty="0" err="1"/>
              <a:t>Thingspeak</a:t>
            </a:r>
            <a:r>
              <a:rPr lang="ko-KR" altLang="en-US" dirty="0"/>
              <a:t>로 불러오지 못하였다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126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3F2A809-2AE4-4434-B5CA-E26720FB1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43808" y="-8002"/>
            <a:ext cx="6300192" cy="5143500"/>
          </a:xfrm>
        </p:spPr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74996B-7DC6-4A29-91E1-56EF02A8B96A}"/>
              </a:ext>
            </a:extLst>
          </p:cNvPr>
          <p:cNvSpPr/>
          <p:nvPr/>
        </p:nvSpPr>
        <p:spPr>
          <a:xfrm>
            <a:off x="-36512" y="2128907"/>
            <a:ext cx="3888432" cy="477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bg1"/>
                </a:solidFill>
                <a:ea typeface="a장미다방" panose="02020600000000000000" pitchFamily="18" charset="-127"/>
              </a:rPr>
              <a:t>Failure Cause </a:t>
            </a:r>
            <a:r>
              <a:rPr lang="en-US" altLang="ko-KR" kern="0" dirty="0" smtClean="0">
                <a:solidFill>
                  <a:schemeClr val="bg1"/>
                </a:solidFill>
                <a:ea typeface="a장미다방" panose="02020600000000000000" pitchFamily="18" charset="-127"/>
              </a:rPr>
              <a:t>Analysis</a:t>
            </a:r>
            <a:endParaRPr lang="en-US" altLang="ko-KR" kern="0" dirty="0">
              <a:solidFill>
                <a:schemeClr val="bg1"/>
              </a:solidFill>
              <a:ea typeface="a장미다방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43808" y="-8002"/>
            <a:ext cx="6300192" cy="513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양신명조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915566"/>
            <a:ext cx="554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납땜이 제대로 이루어지지 않아 연결이 부실했을 가능성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330116" y="2156833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브레드보드</a:t>
            </a:r>
            <a:r>
              <a:rPr lang="ko-KR" altLang="en-US" sz="1600" dirty="0" smtClean="0"/>
              <a:t> 내의 공간이 부족하여 전선 연결이 원활하지 않았을 가능성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88113" y="3398101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3. ESP8266 </a:t>
            </a:r>
            <a:r>
              <a:rPr lang="ko-KR" altLang="en-US" sz="1600" dirty="0" smtClean="0"/>
              <a:t>보드를 별도로 구입하지 않아 </a:t>
            </a:r>
            <a:r>
              <a:rPr lang="en-US" altLang="ko-KR" sz="1600" dirty="0" smtClean="0"/>
              <a:t>ESP8266 </a:t>
            </a:r>
            <a:r>
              <a:rPr lang="ko-KR" altLang="en-US" sz="1600" dirty="0" smtClean="0"/>
              <a:t>모델로 전원공급이 제대로 되지 않았을 가능성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2408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74996B-7DC6-4A29-91E1-56EF02A8B96A}"/>
              </a:ext>
            </a:extLst>
          </p:cNvPr>
          <p:cNvSpPr/>
          <p:nvPr/>
        </p:nvSpPr>
        <p:spPr>
          <a:xfrm>
            <a:off x="5220072" y="3435846"/>
            <a:ext cx="5616624" cy="92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About </a:t>
            </a:r>
            <a:r>
              <a:rPr lang="en-US" altLang="ko-KR" kern="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Our System </a:t>
            </a:r>
          </a:p>
          <a:p>
            <a:pPr marL="228600" fontAlgn="base" latinLnBrk="0">
              <a:lnSpc>
                <a:spcPct val="160000"/>
              </a:lnSpc>
            </a:pPr>
            <a:endParaRPr lang="en-US" altLang="ko-KR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6CD067-9078-43A0-A0D4-F70F652ED8D9}"/>
              </a:ext>
            </a:extLst>
          </p:cNvPr>
          <p:cNvCxnSpPr>
            <a:cxnSpLocks/>
          </p:cNvCxnSpPr>
          <p:nvPr/>
        </p:nvCxnSpPr>
        <p:spPr>
          <a:xfrm flipV="1">
            <a:off x="5436096" y="3963828"/>
            <a:ext cx="2664296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0EB280-2F04-4CA0-802E-BDAE172327C9}"/>
              </a:ext>
            </a:extLst>
          </p:cNvPr>
          <p:cNvSpPr/>
          <p:nvPr/>
        </p:nvSpPr>
        <p:spPr>
          <a:xfrm>
            <a:off x="5148064" y="3983371"/>
            <a:ext cx="3528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fontAlgn="base" latinLnBrk="0">
              <a:lnSpc>
                <a:spcPct val="160000"/>
              </a:lnSpc>
            </a:pPr>
            <a:r>
              <a:rPr lang="en-US" altLang="ko-KR" sz="1000" kern="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- </a:t>
            </a:r>
            <a:r>
              <a:rPr lang="en-US" altLang="ko-KR" sz="1000" kern="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Arduino based fine dust meter using SDS011-</a:t>
            </a:r>
            <a:endParaRPr lang="en-US" altLang="ko-KR" sz="1000" kern="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1026" name="Picture 2" descr="ì§ì  ë§ëë ë¯¸ì¸ë¨¼ì§ ì¸¡ì ê¸° [ì°ì¬] 1/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7614"/>
            <a:ext cx="393035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0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Materials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solidFill>
                  <a:schemeClr val="bg1"/>
                </a:solidFill>
              </a:rPr>
              <a:t>What we </a:t>
            </a:r>
            <a:r>
              <a:rPr lang="en-US" altLang="ko-KR" dirty="0" smtClean="0">
                <a:solidFill>
                  <a:schemeClr val="bg1"/>
                </a:solidFill>
              </a:rPr>
              <a:t>used </a:t>
            </a:r>
            <a:r>
              <a:rPr lang="en-US" altLang="ko-KR" dirty="0" smtClean="0">
                <a:solidFill>
                  <a:schemeClr val="bg1"/>
                </a:solidFill>
              </a:rPr>
              <a:t>to make system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rapezoid 28">
            <a:extLst>
              <a:ext uri="{FF2B5EF4-FFF2-40B4-BE49-F238E27FC236}">
                <a16:creationId xmlns:a16="http://schemas.microsoft.com/office/drawing/2014/main" id="{FA0E0A2A-8E7F-4E41-B3C7-E8709BAACD9D}"/>
              </a:ext>
            </a:extLst>
          </p:cNvPr>
          <p:cNvSpPr>
            <a:spLocks noChangeAspect="1"/>
          </p:cNvSpPr>
          <p:nvPr/>
        </p:nvSpPr>
        <p:spPr>
          <a:xfrm flipH="1">
            <a:off x="2123728" y="2253238"/>
            <a:ext cx="576064" cy="64803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What we </a:t>
            </a:r>
            <a:r>
              <a:rPr lang="en-US" altLang="ko-KR" dirty="0" smtClean="0"/>
              <a:t>used </a:t>
            </a:r>
            <a:r>
              <a:rPr lang="en-US" altLang="ko-KR" dirty="0" smtClean="0"/>
              <a:t>to </a:t>
            </a:r>
            <a:r>
              <a:rPr lang="en-US" altLang="ko-KR" dirty="0"/>
              <a:t>make system</a:t>
            </a:r>
          </a:p>
        </p:txBody>
      </p:sp>
      <p:sp>
        <p:nvSpPr>
          <p:cNvPr id="6" name="Oval 5"/>
          <p:cNvSpPr/>
          <p:nvPr/>
        </p:nvSpPr>
        <p:spPr>
          <a:xfrm>
            <a:off x="2166052" y="1419622"/>
            <a:ext cx="1008112" cy="10081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25256" y="1419622"/>
            <a:ext cx="1008112" cy="10081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084460" y="1419622"/>
            <a:ext cx="1008112" cy="10081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43052" y="2562918"/>
            <a:ext cx="2254112" cy="1562110"/>
            <a:chOff x="3017860" y="4363106"/>
            <a:chExt cx="1654565" cy="1562110"/>
          </a:xfrm>
        </p:grpSpPr>
        <p:sp>
          <p:nvSpPr>
            <p:cNvPr id="11" name="TextBox 10"/>
            <p:cNvSpPr txBox="1"/>
            <p:nvPr/>
          </p:nvSpPr>
          <p:spPr>
            <a:xfrm>
              <a:off x="3017860" y="4909553"/>
              <a:ext cx="16545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본 연구에서는 납땜의 위험성을 최소화하기 위해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PCB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기판을 대신하여 </a:t>
              </a:r>
              <a:r>
                <a:rPr lang="ko-KR" altLang="en-US" sz="1200" dirty="0" err="1">
                  <a:solidFill>
                    <a:schemeClr val="bg1"/>
                  </a:solidFill>
                  <a:latin typeface="+mn-ea"/>
                </a:rPr>
                <a:t>브레드보드를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 사용하였다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브레드보드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02256" y="2562918"/>
            <a:ext cx="2254112" cy="1377444"/>
            <a:chOff x="3017860" y="4363106"/>
            <a:chExt cx="1654565" cy="1377444"/>
          </a:xfrm>
        </p:grpSpPr>
        <p:sp>
          <p:nvSpPr>
            <p:cNvPr id="14" name="TextBox 13"/>
            <p:cNvSpPr txBox="1"/>
            <p:nvPr/>
          </p:nvSpPr>
          <p:spPr>
            <a:xfrm>
              <a:off x="3017860" y="4909553"/>
              <a:ext cx="16545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릴레이는 일종의 스위치로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흔히 낮은 전압이나 전류를 이용해 더 높은 전압과 전류를 </a:t>
              </a:r>
              <a:r>
                <a:rPr lang="ko-KR" altLang="en-US" sz="1200" dirty="0" err="1" smtClean="0">
                  <a:solidFill>
                    <a:schemeClr val="bg1"/>
                  </a:solidFill>
                  <a:cs typeface="Arial" pitchFamily="34" charset="0"/>
                </a:rPr>
                <a:t>제어하는데에</a:t>
              </a:r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 사용한다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3V </a:t>
              </a:r>
              <a:r>
                <a:rPr lang="ko-KR" alt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릴레이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61460" y="2562918"/>
            <a:ext cx="2254112" cy="1562110"/>
            <a:chOff x="3017860" y="4363106"/>
            <a:chExt cx="1654565" cy="1562110"/>
          </a:xfrm>
        </p:grpSpPr>
        <p:sp>
          <p:nvSpPr>
            <p:cNvPr id="17" name="TextBox 16"/>
            <p:cNvSpPr txBox="1"/>
            <p:nvPr/>
          </p:nvSpPr>
          <p:spPr>
            <a:xfrm>
              <a:off x="3017860" y="4909553"/>
              <a:ext cx="16545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이 연구에서는 다이오드 중에서도 평균 정류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(Io): 10mA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이고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, DC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역방향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en-US" altLang="ko-KR" sz="1200" dirty="0" err="1">
                  <a:solidFill>
                    <a:schemeClr val="bg1"/>
                  </a:solidFill>
                  <a:latin typeface="+mn-ea"/>
                </a:rPr>
                <a:t>Vr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)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최대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75V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인 다이오드를 사용한다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.  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다이오드 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1N4148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770008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61116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29212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20320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88416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79524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What we </a:t>
            </a:r>
            <a:r>
              <a:rPr lang="en-US" altLang="ko-KR" dirty="0" smtClean="0"/>
              <a:t>used </a:t>
            </a:r>
            <a:r>
              <a:rPr lang="en-US" altLang="ko-KR" dirty="0" smtClean="0"/>
              <a:t>to make system</a:t>
            </a:r>
            <a:endParaRPr lang="en-US" altLang="ko-KR" dirty="0"/>
          </a:p>
        </p:txBody>
      </p:sp>
      <p:sp>
        <p:nvSpPr>
          <p:cNvPr id="6" name="Oval 5"/>
          <p:cNvSpPr/>
          <p:nvPr/>
        </p:nvSpPr>
        <p:spPr>
          <a:xfrm>
            <a:off x="2166052" y="1419622"/>
            <a:ext cx="1008112" cy="10081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25256" y="1419622"/>
            <a:ext cx="1008112" cy="10081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084460" y="1419622"/>
            <a:ext cx="1008112" cy="10081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43052" y="2562918"/>
            <a:ext cx="2295052" cy="1562110"/>
            <a:chOff x="3017860" y="4363106"/>
            <a:chExt cx="1684616" cy="1562110"/>
          </a:xfrm>
        </p:grpSpPr>
        <p:sp>
          <p:nvSpPr>
            <p:cNvPr id="11" name="TextBox 10"/>
            <p:cNvSpPr txBox="1"/>
            <p:nvPr/>
          </p:nvSpPr>
          <p:spPr>
            <a:xfrm>
              <a:off x="3017860" y="4909553"/>
              <a:ext cx="168461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이 연구에서는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TO-92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타입의 </a:t>
              </a:r>
              <a:r>
                <a:rPr lang="en-US" altLang="ko-KR" sz="1200" dirty="0" err="1">
                  <a:solidFill>
                    <a:schemeClr val="bg1"/>
                  </a:solidFill>
                  <a:latin typeface="+mn-ea"/>
                </a:rPr>
                <a:t>npn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트랜지스터를 사용한다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n-ea"/>
                </a:rPr>
                <a:t>이때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, TO-92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n-ea"/>
                </a:rPr>
                <a:t>타입이란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+mn-ea"/>
                </a:rPr>
                <a:t>에폭시와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+mn-ea"/>
                </a:rPr>
                <a:t> 플라스틱 재질로 만들어진 저비용 반도체 부품을 뜻한다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</a:rPr>
                <a:t>. 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cs typeface="Arial" pitchFamily="34" charset="0"/>
                </a:rPr>
                <a:t>트랜지스터 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2n222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02256" y="2562918"/>
            <a:ext cx="2254112" cy="1008112"/>
            <a:chOff x="3017860" y="4363106"/>
            <a:chExt cx="1654565" cy="1008112"/>
          </a:xfrm>
        </p:grpSpPr>
        <p:sp>
          <p:nvSpPr>
            <p:cNvPr id="14" name="TextBox 13"/>
            <p:cNvSpPr txBox="1"/>
            <p:nvPr/>
          </p:nvSpPr>
          <p:spPr>
            <a:xfrm>
              <a:off x="3017860" y="4909553"/>
              <a:ext cx="16545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본 연구에서는 저항 중에서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1kΩ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저항을 사용하였다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1k</a:t>
              </a:r>
              <a:r>
                <a:rPr lang="el-GR" altLang="ko-KR" sz="1600" b="1" dirty="0">
                  <a:solidFill>
                    <a:schemeClr val="bg1"/>
                  </a:solidFill>
                  <a:cs typeface="Arial" pitchFamily="34" charset="0"/>
                </a:rPr>
                <a:t>Ω </a:t>
              </a:r>
              <a:r>
                <a:rPr lang="ko-KR" altLang="en-US" sz="1600" b="1" dirty="0" err="1">
                  <a:solidFill>
                    <a:schemeClr val="bg1"/>
                  </a:solidFill>
                  <a:cs typeface="Arial" pitchFamily="34" charset="0"/>
                </a:rPr>
                <a:t>막대저항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61459" y="2562918"/>
            <a:ext cx="2359012" cy="1008112"/>
            <a:chOff x="3017860" y="4363106"/>
            <a:chExt cx="1731564" cy="1008112"/>
          </a:xfrm>
        </p:grpSpPr>
        <p:sp>
          <p:nvSpPr>
            <p:cNvPr id="17" name="TextBox 16"/>
            <p:cNvSpPr txBox="1"/>
            <p:nvPr/>
          </p:nvSpPr>
          <p:spPr>
            <a:xfrm>
              <a:off x="3017860" y="4909553"/>
              <a:ext cx="17315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외부에서 연결한 전원장치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5V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와 연결할 때 사용하는 부품이다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PCB </a:t>
              </a:r>
              <a:r>
                <a:rPr lang="ko-KR" altLang="en-US" sz="1600" b="1" dirty="0">
                  <a:solidFill>
                    <a:schemeClr val="bg1"/>
                  </a:solidFill>
                  <a:cs typeface="Arial" pitchFamily="34" charset="0"/>
                </a:rPr>
                <a:t>터미널 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r>
                <a:rPr lang="ko-KR" altLang="en-US" sz="1600" b="1" dirty="0">
                  <a:solidFill>
                    <a:schemeClr val="bg1"/>
                  </a:solidFill>
                  <a:cs typeface="Arial" pitchFamily="34" charset="0"/>
                </a:rPr>
                <a:t>구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770008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61116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29212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20320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88416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79524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4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What we </a:t>
            </a:r>
            <a:r>
              <a:rPr lang="en-US" altLang="ko-KR" dirty="0" smtClean="0"/>
              <a:t>used </a:t>
            </a:r>
            <a:r>
              <a:rPr lang="en-US" altLang="ko-KR" dirty="0" smtClean="0"/>
              <a:t>to </a:t>
            </a:r>
            <a:r>
              <a:rPr lang="en-US" altLang="ko-KR" dirty="0"/>
              <a:t>make system</a:t>
            </a:r>
          </a:p>
        </p:txBody>
      </p:sp>
      <p:sp>
        <p:nvSpPr>
          <p:cNvPr id="6" name="Oval 5"/>
          <p:cNvSpPr/>
          <p:nvPr/>
        </p:nvSpPr>
        <p:spPr>
          <a:xfrm>
            <a:off x="2166052" y="1419622"/>
            <a:ext cx="1008112" cy="10081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25256" y="1419622"/>
            <a:ext cx="1008112" cy="10081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084460" y="1419622"/>
            <a:ext cx="1008112" cy="10081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43052" y="2562918"/>
            <a:ext cx="2254112" cy="1562110"/>
            <a:chOff x="3017860" y="4363106"/>
            <a:chExt cx="1654565" cy="1562110"/>
          </a:xfrm>
        </p:grpSpPr>
        <p:sp>
          <p:nvSpPr>
            <p:cNvPr id="11" name="TextBox 10"/>
            <p:cNvSpPr txBox="1"/>
            <p:nvPr/>
          </p:nvSpPr>
          <p:spPr>
            <a:xfrm>
              <a:off x="3017860" y="4909553"/>
              <a:ext cx="16545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본 연구에서는 납땜의 위험성을 최소화하기 위해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PCB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기판을 대신하여 </a:t>
              </a:r>
              <a:r>
                <a:rPr lang="ko-KR" altLang="en-US" sz="1200" dirty="0" err="1">
                  <a:solidFill>
                    <a:schemeClr val="bg1"/>
                  </a:solidFill>
                  <a:latin typeface="+mn-ea"/>
                </a:rPr>
                <a:t>브레드보드를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 사용하였다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AMS1117 3.3V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97163" y="2562918"/>
            <a:ext cx="2664297" cy="1377444"/>
            <a:chOff x="2867317" y="4363106"/>
            <a:chExt cx="1955649" cy="1377444"/>
          </a:xfrm>
        </p:grpSpPr>
        <p:sp>
          <p:nvSpPr>
            <p:cNvPr id="14" name="TextBox 13"/>
            <p:cNvSpPr txBox="1"/>
            <p:nvPr/>
          </p:nvSpPr>
          <p:spPr>
            <a:xfrm>
              <a:off x="3017860" y="4909553"/>
              <a:ext cx="165456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총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44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개의 핀과 단자로 구성된 보드로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각 핀과 단자는 </a:t>
              </a:r>
              <a:r>
                <a:rPr lang="ko-KR" altLang="en-US" sz="1200" dirty="0" err="1">
                  <a:solidFill>
                    <a:schemeClr val="bg1"/>
                  </a:solidFill>
                  <a:cs typeface="Arial" pitchFamily="34" charset="0"/>
                </a:rPr>
                <a:t>아두이노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및 다른 센서들과 연결되어 제어에 이용될 수 있다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67317" y="4363106"/>
              <a:ext cx="1955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cs typeface="Arial" pitchFamily="34" charset="0"/>
                </a:rPr>
                <a:t>아두이노</a:t>
              </a:r>
              <a:r>
                <a:rPr lang="ko-KR" altLang="en-US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R3 </a:t>
              </a:r>
              <a:r>
                <a:rPr lang="ko-KR" altLang="en-US" sz="1600" b="1" dirty="0">
                  <a:solidFill>
                    <a:schemeClr val="bg1"/>
                  </a:solidFill>
                  <a:cs typeface="Arial" pitchFamily="34" charset="0"/>
                </a:rPr>
                <a:t>호환 </a:t>
              </a:r>
              <a:r>
                <a:rPr lang="ko-KR" altLang="en-US" sz="1600" b="1" dirty="0" err="1">
                  <a:solidFill>
                    <a:schemeClr val="bg1"/>
                  </a:solidFill>
                  <a:cs typeface="Arial" pitchFamily="34" charset="0"/>
                </a:rPr>
                <a:t>우노보드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61460" y="2562918"/>
            <a:ext cx="2254112" cy="1192778"/>
            <a:chOff x="3017860" y="4363106"/>
            <a:chExt cx="1654565" cy="1192778"/>
          </a:xfrm>
        </p:grpSpPr>
        <p:sp>
          <p:nvSpPr>
            <p:cNvPr id="17" name="TextBox 16"/>
            <p:cNvSpPr txBox="1"/>
            <p:nvPr/>
          </p:nvSpPr>
          <p:spPr>
            <a:xfrm>
              <a:off x="3017860" y="4909553"/>
              <a:ext cx="165456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일반 휴대용 </a:t>
              </a:r>
              <a:r>
                <a:rPr lang="ko-KR" altLang="en-US" sz="1200" dirty="0" err="1">
                  <a:solidFill>
                    <a:schemeClr val="bg1"/>
                  </a:solidFill>
                  <a:latin typeface="+mn-ea"/>
                </a:rPr>
                <a:t>어답터인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5V </a:t>
              </a:r>
              <a:r>
                <a:rPr lang="ko-KR" altLang="en-US" sz="1200" dirty="0" err="1">
                  <a:solidFill>
                    <a:schemeClr val="bg1"/>
                  </a:solidFill>
                  <a:latin typeface="+mn-ea"/>
                </a:rPr>
                <a:t>어답터에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 연결하기 위해 필요한 부품이다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.  </a:t>
              </a:r>
              <a:endParaRPr lang="en-US" altLang="ko-KR" sz="1200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USB </a:t>
              </a:r>
              <a:r>
                <a:rPr lang="ko-KR" altLang="en-US" sz="1600" b="1" dirty="0">
                  <a:solidFill>
                    <a:schemeClr val="bg1"/>
                  </a:solidFill>
                  <a:cs typeface="Arial" pitchFamily="34" charset="0"/>
                </a:rPr>
                <a:t>플러그 소켓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770008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61116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29212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20320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88416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79524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8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Materials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What we </a:t>
            </a:r>
            <a:r>
              <a:rPr lang="en-US" altLang="ko-KR" dirty="0" smtClean="0"/>
              <a:t>used </a:t>
            </a:r>
            <a:r>
              <a:rPr lang="en-US" altLang="ko-KR" dirty="0" smtClean="0"/>
              <a:t>to </a:t>
            </a:r>
            <a:r>
              <a:rPr lang="en-US" altLang="ko-KR" dirty="0"/>
              <a:t>make </a:t>
            </a:r>
            <a:r>
              <a:rPr lang="en-US" altLang="ko-KR" dirty="0" smtClean="0"/>
              <a:t>system</a:t>
            </a:r>
            <a:endParaRPr lang="en-US" altLang="ko-KR" dirty="0"/>
          </a:p>
        </p:txBody>
      </p:sp>
      <p:sp>
        <p:nvSpPr>
          <p:cNvPr id="6" name="Oval 5"/>
          <p:cNvSpPr/>
          <p:nvPr/>
        </p:nvSpPr>
        <p:spPr>
          <a:xfrm>
            <a:off x="2843808" y="1419096"/>
            <a:ext cx="1008112" cy="10081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843072" y="1419622"/>
            <a:ext cx="1008112" cy="10081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20807" y="2562392"/>
            <a:ext cx="2351192" cy="1377444"/>
            <a:chOff x="3017860" y="4363106"/>
            <a:chExt cx="1725824" cy="1377444"/>
          </a:xfrm>
        </p:grpSpPr>
        <p:sp>
          <p:nvSpPr>
            <p:cNvPr id="11" name="TextBox 10"/>
            <p:cNvSpPr txBox="1"/>
            <p:nvPr/>
          </p:nvSpPr>
          <p:spPr>
            <a:xfrm>
              <a:off x="3017860" y="4909553"/>
              <a:ext cx="172582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양신명조"/>
                </a:rPr>
                <a:t>미세먼지 측정 센서에서 측정기의 </a:t>
              </a:r>
              <a:r>
                <a:rPr lang="ko-KR" altLang="en-US" sz="1200" dirty="0" err="1">
                  <a:solidFill>
                    <a:schemeClr val="bg1"/>
                  </a:solidFill>
                  <a:latin typeface="한양신명조"/>
                </a:rPr>
                <a:t>흡입구에</a:t>
              </a:r>
              <a:r>
                <a:rPr lang="ko-KR" altLang="en-US" sz="1200" dirty="0">
                  <a:solidFill>
                    <a:schemeClr val="bg1"/>
                  </a:solidFill>
                  <a:latin typeface="한양신명조"/>
                </a:rPr>
                <a:t> 연결하여 외부 이물질의 출입을 차단하고 보다 정확한 측정을 위해 사용한다</a:t>
              </a:r>
              <a:r>
                <a:rPr lang="en-US" altLang="ko-KR" sz="1200" dirty="0">
                  <a:solidFill>
                    <a:schemeClr val="bg1"/>
                  </a:solidFill>
                  <a:latin typeface="한양신명조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latin typeface="한양신명조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빨대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20072" y="2562918"/>
            <a:ext cx="2254112" cy="1562110"/>
            <a:chOff x="3017860" y="4363106"/>
            <a:chExt cx="1654565" cy="1562110"/>
          </a:xfrm>
        </p:grpSpPr>
        <p:sp>
          <p:nvSpPr>
            <p:cNvPr id="14" name="TextBox 13"/>
            <p:cNvSpPr txBox="1"/>
            <p:nvPr/>
          </p:nvSpPr>
          <p:spPr>
            <a:xfrm>
              <a:off x="3017860" y="4909553"/>
              <a:ext cx="16545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본 연구에서는 </a:t>
              </a:r>
              <a:r>
                <a:rPr lang="en-US" altLang="ko-KR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Male/Male, Female/Female, Male/Female </a:t>
              </a:r>
              <a:r>
                <a:rPr lang="ko-KR" altLang="en-US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구성의 </a:t>
              </a:r>
              <a:r>
                <a:rPr lang="ko-KR" altLang="en-US" sz="1200" dirty="0" err="1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점퍼선을</a:t>
              </a:r>
              <a:r>
                <a:rPr lang="ko-KR" altLang="en-US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 모두 사용하며</a:t>
              </a:r>
              <a:r>
                <a:rPr lang="en-US" altLang="ko-KR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각각의 </a:t>
              </a:r>
              <a:r>
                <a:rPr lang="ko-KR" altLang="en-US" sz="1200" dirty="0" err="1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회로도를</a:t>
              </a:r>
              <a:r>
                <a:rPr lang="ko-KR" altLang="en-US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 연결할 전선이 필요하다</a:t>
              </a:r>
              <a:r>
                <a:rPr lang="en-US" altLang="ko-KR" sz="1200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. </a:t>
              </a:r>
              <a:endParaRPr lang="ko-KR" altLang="en-US" dirty="0">
                <a:latin typeface="한양신명조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17860" y="4363106"/>
              <a:ext cx="165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점퍼선</a:t>
              </a:r>
              <a:r>
                <a:rPr lang="ko-KR" altLang="en-US" sz="1600" b="1" dirty="0">
                  <a:solidFill>
                    <a:schemeClr val="bg1"/>
                  </a:solidFill>
                  <a:latin typeface="한양신명조"/>
                  <a:cs typeface="Arial" pitchFamily="34" charset="0"/>
                </a:rPr>
                <a:t> 및 전선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2447764" y="4102214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38872" y="4128346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447028" y="410274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38136" y="412887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5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B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Making process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solidFill>
                  <a:schemeClr val="bg1"/>
                </a:solidFill>
              </a:rPr>
              <a:t>How we </a:t>
            </a:r>
            <a:r>
              <a:rPr lang="en-US" altLang="ko-KR" dirty="0" smtClean="0">
                <a:solidFill>
                  <a:schemeClr val="bg1"/>
                </a:solidFill>
              </a:rPr>
              <a:t>made </a:t>
            </a:r>
            <a:r>
              <a:rPr lang="en-US" altLang="ko-KR" dirty="0" smtClean="0">
                <a:solidFill>
                  <a:schemeClr val="bg1"/>
                </a:solidFill>
              </a:rPr>
              <a:t>system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Oval 21"/>
          <p:cNvSpPr>
            <a:spLocks noChangeAspect="1"/>
          </p:cNvSpPr>
          <p:nvPr/>
        </p:nvSpPr>
        <p:spPr>
          <a:xfrm>
            <a:off x="1979712" y="2216140"/>
            <a:ext cx="792088" cy="7987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66533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934</Words>
  <Application>Microsoft Office PowerPoint</Application>
  <PresentationFormat>화면 슬라이드 쇼(16:9)</PresentationFormat>
  <Paragraphs>172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Arial Unicode MS</vt:lpstr>
      <vt:lpstr>a장미다방</vt:lpstr>
      <vt:lpstr>돋움체</vt:lpstr>
      <vt:lpstr>맑은 고딕</vt:lpstr>
      <vt:lpstr>한양신명조</vt:lpstr>
      <vt:lpstr>휴먼명조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Byung Moo Moon</cp:lastModifiedBy>
  <cp:revision>131</cp:revision>
  <dcterms:created xsi:type="dcterms:W3CDTF">2016-12-05T23:26:54Z</dcterms:created>
  <dcterms:modified xsi:type="dcterms:W3CDTF">2019-07-16T03:41:20Z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ARC-ppt-M2M.pptx [자동 저장]</vt:lpwstr>
  </property>
</Properties>
</file>